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4" r:id="rId10"/>
    <p:sldId id="271" r:id="rId11"/>
    <p:sldId id="269" r:id="rId12"/>
    <p:sldId id="270" r:id="rId13"/>
    <p:sldId id="285" r:id="rId14"/>
    <p:sldId id="263" r:id="rId15"/>
    <p:sldId id="266" r:id="rId16"/>
    <p:sldId id="265" r:id="rId17"/>
    <p:sldId id="272" r:id="rId18"/>
    <p:sldId id="274" r:id="rId19"/>
    <p:sldId id="275" r:id="rId20"/>
    <p:sldId id="279" r:id="rId21"/>
    <p:sldId id="280" r:id="rId22"/>
    <p:sldId id="281" r:id="rId23"/>
    <p:sldId id="276" r:id="rId24"/>
    <p:sldId id="277" r:id="rId25"/>
    <p:sldId id="278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9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7654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36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438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08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15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9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2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5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5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2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5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0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CFEE-0381-4333-93E4-EE3DB63815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06ACC4-8B50-488D-9486-080AD7D5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5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728280"/>
          </a:xfrm>
        </p:spPr>
        <p:txBody>
          <a:bodyPr/>
          <a:lstStyle/>
          <a:p>
            <a:pPr algn="ctr"/>
            <a:r>
              <a:rPr lang="en-US" sz="4000" dirty="0" smtClean="0"/>
              <a:t>How Can We Help?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3191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Greg Lewis, Chair</a:t>
            </a:r>
          </a:p>
          <a:p>
            <a:pPr algn="ctr"/>
            <a:r>
              <a:rPr lang="en-US" sz="2800" dirty="0" smtClean="0"/>
              <a:t>Department </a:t>
            </a:r>
            <a:r>
              <a:rPr lang="en-US" sz="2800" dirty="0"/>
              <a:t>of Public Management and Policy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/>
              <a:t>Andrew Young School of Policy Studies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Georgia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927"/>
          </a:xfrm>
        </p:spPr>
        <p:txBody>
          <a:bodyPr/>
          <a:lstStyle/>
          <a:p>
            <a:pPr algn="ctr"/>
            <a:r>
              <a:rPr lang="en-US" dirty="0"/>
              <a:t>Core </a:t>
            </a: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84459"/>
            <a:ext cx="8596668" cy="41569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</a:t>
            </a:r>
            <a:r>
              <a:rPr lang="en-US" sz="2800" dirty="0"/>
              <a:t>spreadsheets and statistical software</a:t>
            </a:r>
          </a:p>
          <a:p>
            <a:r>
              <a:rPr lang="en-US" sz="2800" dirty="0"/>
              <a:t>Communicate effectively verbally and in writing</a:t>
            </a:r>
          </a:p>
          <a:p>
            <a:r>
              <a:rPr lang="en-US" sz="2800" dirty="0" smtClean="0"/>
              <a:t>Generate basic statistics and tables (of percentages, means, and regressions) to analyze policy and administrative decisions</a:t>
            </a:r>
          </a:p>
          <a:p>
            <a:r>
              <a:rPr lang="en-US" sz="2800" dirty="0" smtClean="0"/>
              <a:t>Write reports using basic statistics</a:t>
            </a:r>
          </a:p>
          <a:p>
            <a:r>
              <a:rPr lang="en-US" sz="2800" dirty="0" smtClean="0"/>
              <a:t>Apply microeconomic theory to analyze </a:t>
            </a:r>
            <a:r>
              <a:rPr lang="en-US" sz="2800" dirty="0"/>
              <a:t>policy and administrative </a:t>
            </a:r>
            <a:r>
              <a:rPr lang="en-US" sz="2800" dirty="0" smtClean="0"/>
              <a:t>decisions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47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Core Knowledge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Broad overview of the history and function of government in the United States</a:t>
            </a:r>
          </a:p>
          <a:p>
            <a:r>
              <a:rPr lang="en-US" sz="2800" dirty="0" smtClean="0"/>
              <a:t>The role of elected officials and public administration in a democracy</a:t>
            </a:r>
          </a:p>
          <a:p>
            <a:r>
              <a:rPr lang="en-US" sz="2800" dirty="0" smtClean="0"/>
              <a:t>Major ethical issues public administrators face</a:t>
            </a:r>
          </a:p>
          <a:p>
            <a:r>
              <a:rPr lang="en-US" sz="2800" dirty="0" smtClean="0"/>
              <a:t>Organizational structure and design</a:t>
            </a:r>
          </a:p>
          <a:p>
            <a:r>
              <a:rPr lang="en-US" sz="2800" dirty="0" smtClean="0"/>
              <a:t>Results-oriented management frameworks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83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Core Knowledge and Skills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4359"/>
            <a:ext cx="8596668" cy="49059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Apply organizational and leadership theories to solve management problems in the public sector</a:t>
            </a:r>
          </a:p>
          <a:p>
            <a:r>
              <a:rPr lang="en-US" sz="2800" dirty="0" smtClean="0"/>
              <a:t>Technical nature and process of budgeting in the public sector</a:t>
            </a:r>
          </a:p>
          <a:p>
            <a:r>
              <a:rPr lang="en-US" sz="2800" dirty="0" smtClean="0"/>
              <a:t>Both the politics of budgeting and rational methods of resource allocation</a:t>
            </a:r>
          </a:p>
          <a:p>
            <a:r>
              <a:rPr lang="en-US" sz="2800" dirty="0" smtClean="0"/>
              <a:t>Legal rights of public managers and employees</a:t>
            </a:r>
          </a:p>
          <a:p>
            <a:r>
              <a:rPr lang="en-US" sz="2800" dirty="0" smtClean="0"/>
              <a:t>Contract law, administrative law, rulemaking, adjudication, judicial review of administrative actions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14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AYSPS</a:t>
            </a:r>
            <a:br>
              <a:rPr lang="en-US" dirty="0" smtClean="0"/>
            </a:br>
            <a:r>
              <a:rPr lang="en-US" dirty="0" smtClean="0"/>
              <a:t>Career Services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Internship and job search support 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u="sng" dirty="0"/>
              <a:t>One-on-one appointments</a:t>
            </a:r>
            <a:r>
              <a:rPr lang="en-US" sz="2000" dirty="0"/>
              <a:t>:  career counseling, resume &amp; cover letter writing, interview prep, LinkedIn feedback, networking, etc. 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u="sng" dirty="0"/>
              <a:t>Events</a:t>
            </a:r>
            <a:r>
              <a:rPr lang="en-US" sz="2000" dirty="0"/>
              <a:t>: career fairs, alumni networking, employer panels &amp; info. sessions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u="sng" dirty="0"/>
              <a:t>Workshops</a:t>
            </a:r>
            <a:r>
              <a:rPr lang="en-US" sz="2000" dirty="0"/>
              <a:t> &amp; webinars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CareerLink</a:t>
            </a:r>
            <a:endParaRPr lang="en-US" sz="2000" dirty="0"/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Student clubs </a:t>
            </a:r>
            <a:r>
              <a:rPr lang="en-US" sz="2000" i="1" dirty="0"/>
              <a:t>(see handout)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Should You or Someone in Your Office</a:t>
            </a:r>
            <a:br>
              <a:rPr lang="en-US" dirty="0" smtClean="0"/>
            </a:br>
            <a:r>
              <a:rPr lang="en-US" dirty="0" smtClean="0"/>
              <a:t>Get an MPA or MPP Degree?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791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Georgia State government employees earn 21% more than employees with bachelor’s degrees, on average</a:t>
            </a:r>
          </a:p>
          <a:p>
            <a:pPr lvl="1"/>
            <a:r>
              <a:rPr lang="en-US" sz="2800" dirty="0" smtClean="0"/>
              <a:t>High school graduates			$30,800</a:t>
            </a:r>
          </a:p>
          <a:p>
            <a:pPr lvl="1"/>
            <a:r>
              <a:rPr lang="en-US" sz="2800" dirty="0" smtClean="0"/>
              <a:t>Some college					  33,350</a:t>
            </a:r>
          </a:p>
          <a:p>
            <a:pPr lvl="1"/>
            <a:r>
              <a:rPr lang="en-US" sz="2800" dirty="0" smtClean="0"/>
              <a:t>Bachelor’s degree				  44,400</a:t>
            </a:r>
          </a:p>
          <a:p>
            <a:pPr lvl="1"/>
            <a:r>
              <a:rPr lang="en-US" sz="2800" dirty="0"/>
              <a:t>Master’s degree				  </a:t>
            </a:r>
            <a:r>
              <a:rPr lang="en-US" sz="2800" dirty="0" smtClean="0"/>
              <a:t>53,800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The payoff to a master’s degree is still 20% among people of the same age, sex, and race/ethnicity, who had the same major in college</a:t>
            </a:r>
          </a:p>
          <a:p>
            <a:endParaRPr lang="en-US" dirty="0"/>
          </a:p>
          <a:p>
            <a:r>
              <a:rPr lang="en-US" dirty="0" smtClean="0"/>
              <a:t>Based on Census data for full-time employees of Georgia state government in 2009-2013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3345"/>
            <a:ext cx="8596668" cy="1237673"/>
          </a:xfrm>
        </p:spPr>
        <p:txBody>
          <a:bodyPr/>
          <a:lstStyle/>
          <a:p>
            <a:pPr algn="ctr"/>
            <a:r>
              <a:rPr lang="en-US" dirty="0" smtClean="0"/>
              <a:t>The MPA and MPP are designed </a:t>
            </a:r>
            <a:br>
              <a:rPr lang="en-US" dirty="0" smtClean="0"/>
            </a:br>
            <a:r>
              <a:rPr lang="en-US" dirty="0" smtClean="0"/>
              <a:t>for working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84219"/>
            <a:ext cx="8596668" cy="4157144"/>
          </a:xfrm>
        </p:spPr>
        <p:txBody>
          <a:bodyPr>
            <a:noAutofit/>
          </a:bodyPr>
          <a:lstStyle/>
          <a:p>
            <a:r>
              <a:rPr lang="en-US" sz="2400" dirty="0" smtClean="0"/>
              <a:t>All classes begin at 4:30 or 7:15</a:t>
            </a:r>
          </a:p>
          <a:p>
            <a:r>
              <a:rPr lang="en-US" sz="2400" dirty="0" smtClean="0"/>
              <a:t>Semesters last 15 weeks (Summer is 7 weeks)</a:t>
            </a:r>
          </a:p>
          <a:p>
            <a:r>
              <a:rPr lang="en-US" sz="2400" dirty="0" smtClean="0"/>
              <a:t>Walking distance of downtown state office buildings</a:t>
            </a:r>
          </a:p>
          <a:p>
            <a:r>
              <a:rPr lang="en-US" sz="2400" dirty="0" smtClean="0"/>
              <a:t>Tuition is currently $382 per credit hour ($15,000 for the full program), plus fees (which could add another $5,000) and books</a:t>
            </a:r>
          </a:p>
          <a:p>
            <a:r>
              <a:rPr lang="en-US" sz="2400" dirty="0" smtClean="0"/>
              <a:t>Most materials are posted online</a:t>
            </a:r>
          </a:p>
          <a:p>
            <a:r>
              <a:rPr lang="en-US" sz="2400" dirty="0" smtClean="0"/>
              <a:t>Professors are available by email and phone (and offices are </a:t>
            </a:r>
            <a:r>
              <a:rPr lang="en-US" sz="2400" dirty="0"/>
              <a:t>within walking distance of downtown state office </a:t>
            </a:r>
            <a:r>
              <a:rPr lang="en-US" sz="2400" dirty="0" smtClean="0"/>
              <a:t>buildings)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295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Master of Public Administration:</a:t>
            </a:r>
            <a:br>
              <a:rPr lang="en-US" dirty="0"/>
            </a:br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94254"/>
          </a:xfrm>
        </p:spPr>
        <p:txBody>
          <a:bodyPr>
            <a:noAutofit/>
          </a:bodyPr>
          <a:lstStyle/>
          <a:p>
            <a:r>
              <a:rPr lang="en-US" sz="2400" dirty="0" smtClean="0"/>
              <a:t>Public Management and Finance</a:t>
            </a:r>
          </a:p>
          <a:p>
            <a:r>
              <a:rPr lang="en-US" sz="2400" dirty="0" smtClean="0"/>
              <a:t>Planning and Economic Development</a:t>
            </a:r>
          </a:p>
          <a:p>
            <a:r>
              <a:rPr lang="en-US" sz="2400" dirty="0" smtClean="0"/>
              <a:t>Nonprofit Management</a:t>
            </a:r>
          </a:p>
          <a:p>
            <a:r>
              <a:rPr lang="en-US" sz="2400" dirty="0" smtClean="0"/>
              <a:t>Policy Analysis and Evaluation</a:t>
            </a:r>
          </a:p>
          <a:p>
            <a:r>
              <a:rPr lang="en-US" sz="2400" dirty="0" smtClean="0"/>
              <a:t>Criminal Justice</a:t>
            </a:r>
          </a:p>
          <a:p>
            <a:r>
              <a:rPr lang="en-US" sz="2400" dirty="0" smtClean="0"/>
              <a:t>Public Health</a:t>
            </a:r>
          </a:p>
          <a:p>
            <a:r>
              <a:rPr lang="en-US" sz="2400" dirty="0" smtClean="0"/>
              <a:t>Individual concentrations</a:t>
            </a:r>
          </a:p>
          <a:p>
            <a:endParaRPr lang="en-US" sz="2400" dirty="0" smtClean="0"/>
          </a:p>
          <a:p>
            <a:r>
              <a:rPr lang="en-US" sz="2000" dirty="0" smtClean="0"/>
              <a:t>All concentrations are four courses, typically 2 or 3 required courses and 1 or 2 electives</a:t>
            </a:r>
          </a:p>
        </p:txBody>
      </p:sp>
    </p:spTree>
    <p:extLst>
      <p:ext uri="{BB962C8B-B14F-4D97-AF65-F5344CB8AC3E}">
        <p14:creationId xmlns:p14="http://schemas.microsoft.com/office/powerpoint/2010/main" val="1036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838200"/>
          </a:xfrm>
          <a:ln>
            <a:noFill/>
          </a:ln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Executive Education: Leadership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09800" y="1524000"/>
            <a:ext cx="7772400" cy="511862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Course objectives enhance public sector management</a:t>
            </a:r>
          </a:p>
          <a:p>
            <a:pPr lvl="1"/>
            <a:r>
              <a:rPr lang="en-US" sz="2000" dirty="0"/>
              <a:t>Participants will develop the tools to effectively interact with elected officials and skillfully oversee employees.</a:t>
            </a:r>
          </a:p>
          <a:p>
            <a:r>
              <a:rPr lang="en-US" sz="2400" dirty="0"/>
              <a:t>Taught by leading faculty at the Andrew Young School</a:t>
            </a:r>
          </a:p>
          <a:p>
            <a:pPr lvl="1"/>
            <a:r>
              <a:rPr lang="en-US" sz="2000" dirty="0"/>
              <a:t>John Thomas, with four books and 60-plus articles, is known internationally for research in public management and policy. </a:t>
            </a:r>
          </a:p>
          <a:p>
            <a:r>
              <a:rPr lang="en-US" sz="2400" dirty="0"/>
              <a:t>Details</a:t>
            </a:r>
          </a:p>
          <a:p>
            <a:pPr lvl="1"/>
            <a:r>
              <a:rPr lang="en-US" sz="2000" dirty="0"/>
              <a:t>May 11-13, 2016 </a:t>
            </a:r>
            <a:r>
              <a:rPr lang="en-US" sz="2000" dirty="0" smtClean="0"/>
              <a:t>(Wednesday-Friday)</a:t>
            </a:r>
          </a:p>
          <a:p>
            <a:pPr lvl="2"/>
            <a:r>
              <a:rPr lang="en-US" sz="1800" dirty="0" smtClean="0"/>
              <a:t>Register </a:t>
            </a:r>
            <a:r>
              <a:rPr lang="en-US" sz="1800" dirty="0"/>
              <a:t>by May 4, 2016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en-US" sz="2000" dirty="0"/>
              <a:t>24 CPE credits available for this course (via NASBA)</a:t>
            </a:r>
          </a:p>
          <a:p>
            <a:pPr lvl="1"/>
            <a:r>
              <a:rPr lang="en-US" sz="2000" dirty="0"/>
              <a:t>Public sector cost: $985; Others: $1,415</a:t>
            </a:r>
          </a:p>
          <a:p>
            <a:pPr lvl="1"/>
            <a:r>
              <a:rPr lang="en-US" sz="2000" dirty="0"/>
              <a:t>Visit cslf.gsu.edu for more information.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135147"/>
            <a:ext cx="7772400" cy="8382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altLang="en-US" sz="3200" dirty="0">
                <a:solidFill>
                  <a:schemeClr val="tx1"/>
                </a:solidFill>
              </a:rPr>
              <a:t>Certificate in Public Financial Management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“Public Sector CFO School”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09800" y="1701579"/>
            <a:ext cx="7772400" cy="494104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Government Financial Statements and Accounting </a:t>
            </a:r>
          </a:p>
          <a:p>
            <a:pPr lvl="1"/>
            <a:r>
              <a:rPr lang="en-US" sz="1800" dirty="0"/>
              <a:t>Jan. 12-15, 2016</a:t>
            </a:r>
          </a:p>
          <a:p>
            <a:r>
              <a:rPr lang="en-US" sz="2000" dirty="0"/>
              <a:t>Retirement, Risk Management and Procurement</a:t>
            </a:r>
          </a:p>
          <a:p>
            <a:pPr lvl="1"/>
            <a:r>
              <a:rPr lang="en-US" sz="1800" dirty="0"/>
              <a:t>March 16-18, 2016</a:t>
            </a:r>
          </a:p>
          <a:p>
            <a:r>
              <a:rPr lang="en-US" sz="2000" dirty="0"/>
              <a:t>Leadership</a:t>
            </a:r>
          </a:p>
          <a:p>
            <a:pPr lvl="1"/>
            <a:r>
              <a:rPr lang="en-US" sz="1800" dirty="0"/>
              <a:t>May 11-13, 2016</a:t>
            </a:r>
          </a:p>
          <a:p>
            <a:r>
              <a:rPr lang="en-US" sz="2000" dirty="0"/>
              <a:t>Treasury and Investment Management</a:t>
            </a:r>
          </a:p>
          <a:p>
            <a:pPr lvl="1"/>
            <a:r>
              <a:rPr lang="en-US" sz="1800" dirty="0"/>
              <a:t>July 13-15, 2016</a:t>
            </a:r>
          </a:p>
          <a:p>
            <a:r>
              <a:rPr lang="en-US" sz="2000" dirty="0"/>
              <a:t>Debt Management</a:t>
            </a:r>
          </a:p>
          <a:p>
            <a:pPr lvl="1"/>
            <a:r>
              <a:rPr lang="en-US" sz="1800" dirty="0"/>
              <a:t>September 23-25, 2016</a:t>
            </a:r>
          </a:p>
          <a:p>
            <a:r>
              <a:rPr lang="en-US" sz="2000" dirty="0"/>
              <a:t>Operating and Capital Budgeting</a:t>
            </a:r>
          </a:p>
          <a:p>
            <a:pPr lvl="1"/>
            <a:r>
              <a:rPr lang="en-US" sz="1800" dirty="0"/>
              <a:t>November 1-4, </a:t>
            </a:r>
            <a:r>
              <a:rPr lang="en-US" sz="1800" dirty="0" smtClean="0"/>
              <a:t>2016</a:t>
            </a:r>
            <a:endParaRPr lang="en-US" sz="18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55" y="609600"/>
            <a:ext cx="9183755" cy="1320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Are State </a:t>
            </a:r>
            <a:r>
              <a:rPr lang="en-US" sz="2800" b="1" dirty="0"/>
              <a:t>and Local Governments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Growing Too Fast?</a:t>
            </a:r>
            <a:br>
              <a:rPr lang="en-US" sz="2800" b="1" dirty="0" smtClean="0"/>
            </a:br>
            <a:r>
              <a:rPr lang="en-US" sz="2800" b="1" dirty="0" smtClean="0"/>
              <a:t>Share of Total Workforce Employed by SLGs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77" y="2059388"/>
            <a:ext cx="8953168" cy="4412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03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Georgia State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Premiere urban research university</a:t>
            </a:r>
          </a:p>
          <a:p>
            <a:r>
              <a:rPr lang="en-US" sz="2800" dirty="0" smtClean="0"/>
              <a:t>One of the most diverse student bodies in the country – in some years, we graduate more African Americans than any other university</a:t>
            </a:r>
          </a:p>
          <a:p>
            <a:r>
              <a:rPr lang="en-US" sz="2800" dirty="0" smtClean="0"/>
              <a:t>Highest graduation rate of any university with so many students who qualify for Pell grants</a:t>
            </a:r>
          </a:p>
          <a:p>
            <a:r>
              <a:rPr lang="en-US" sz="2800" dirty="0" smtClean="0"/>
              <a:t>Virtually no racial disparities in retention and graduation rates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54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Is SLG Pay Growing Too Fast?</a:t>
            </a:r>
            <a:br>
              <a:rPr lang="en-US" b="1" dirty="0" smtClean="0"/>
            </a:br>
            <a:r>
              <a:rPr lang="en-US" b="1" dirty="0" smtClean="0"/>
              <a:t>Average Pay in Nominal Dollars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62" y="1930399"/>
            <a:ext cx="8288040" cy="4486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 SLG Pay Growing Too Fast?</a:t>
            </a:r>
            <a:br>
              <a:rPr lang="en-US" b="1" dirty="0"/>
            </a:br>
            <a:r>
              <a:rPr lang="en-US" b="1" dirty="0" smtClean="0"/>
              <a:t>Average Pay in Constant Dollars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0"/>
            <a:ext cx="8596668" cy="4557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62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Is SLG Pay Too High in Georgia?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/>
              <a:t>SLG Pay as a Percentage of Private Sector Pay </a:t>
            </a:r>
            <a:endParaRPr lang="en-US" sz="31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03729"/>
            <a:ext cx="8596668" cy="4460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89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SLG Employees are More Educated:</a:t>
            </a:r>
            <a:br>
              <a:rPr lang="en-US" b="1" dirty="0" smtClean="0"/>
            </a:br>
            <a:r>
              <a:rPr lang="en-US" b="1" dirty="0" smtClean="0"/>
              <a:t>Percentage with </a:t>
            </a:r>
            <a:r>
              <a:rPr lang="en-US" b="1" dirty="0"/>
              <a:t>Bachelor’s </a:t>
            </a:r>
            <a:r>
              <a:rPr lang="en-US" b="1" dirty="0" smtClean="0"/>
              <a:t>Degrees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70" y="2067339"/>
            <a:ext cx="8534531" cy="4436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49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SLG Employees are More Educated:</a:t>
            </a:r>
            <a:br>
              <a:rPr lang="en-US" b="1" dirty="0"/>
            </a:br>
            <a:r>
              <a:rPr lang="en-US" b="1" dirty="0"/>
              <a:t>Percentage with </a:t>
            </a:r>
            <a:r>
              <a:rPr lang="en-US" b="1" dirty="0" smtClean="0"/>
              <a:t>Graduate Degrees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0"/>
            <a:ext cx="8596668" cy="4629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5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SLG Employees are More </a:t>
            </a:r>
            <a:r>
              <a:rPr lang="en-US" b="1" dirty="0" smtClean="0"/>
              <a:t>Experienced</a:t>
            </a:r>
            <a:r>
              <a:rPr lang="en-US" b="1" dirty="0"/>
              <a:t>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Mean </a:t>
            </a:r>
            <a:r>
              <a:rPr lang="en-US" b="1" dirty="0"/>
              <a:t>Age of Workforce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0"/>
            <a:ext cx="8596668" cy="4541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5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SLG Pay as a </a:t>
            </a:r>
            <a:r>
              <a:rPr lang="en-US" b="1" dirty="0" smtClean="0"/>
              <a:t>Percent </a:t>
            </a:r>
            <a:r>
              <a:rPr lang="en-US" b="1" dirty="0"/>
              <a:t>of Private Sector </a:t>
            </a:r>
            <a:r>
              <a:rPr lang="en-US" b="1" dirty="0" smtClean="0"/>
              <a:t>Pay </a:t>
            </a:r>
            <a:r>
              <a:rPr lang="en-US" b="1" dirty="0"/>
              <a:t>High School and College Graduates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399"/>
            <a:ext cx="8596668" cy="4693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9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SLG Pay as a </a:t>
            </a:r>
            <a:r>
              <a:rPr lang="en-US" b="1" dirty="0" smtClean="0"/>
              <a:t>Percent </a:t>
            </a:r>
            <a:r>
              <a:rPr lang="en-US" b="1" dirty="0"/>
              <a:t>of Private Sector Pay for Comparable Whites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1"/>
            <a:ext cx="8596668" cy="4549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0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06423" cy="1320800"/>
          </a:xfrm>
        </p:spPr>
        <p:txBody>
          <a:bodyPr/>
          <a:lstStyle/>
          <a:p>
            <a:pPr algn="ctr"/>
            <a:r>
              <a:rPr lang="en-US" b="1" dirty="0"/>
              <a:t>SLG Pay as </a:t>
            </a:r>
            <a:r>
              <a:rPr lang="en-US" sz="3200" b="1" dirty="0" smtClean="0"/>
              <a:t>Percent</a:t>
            </a:r>
            <a:r>
              <a:rPr lang="en-US" b="1" dirty="0" smtClean="0"/>
              <a:t> </a:t>
            </a:r>
            <a:r>
              <a:rPr lang="en-US" b="1" dirty="0"/>
              <a:t>of Private </a:t>
            </a:r>
            <a:r>
              <a:rPr lang="en-US" b="1" dirty="0" smtClean="0"/>
              <a:t>Sector Pay </a:t>
            </a:r>
            <a:r>
              <a:rPr lang="en-US" b="1" dirty="0"/>
              <a:t>for Comparable Blacks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1"/>
            <a:ext cx="8596668" cy="4693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1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Andrew Young School of Policy Studies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 Top School in Walking Distance of Your Office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of the top 25 programs in the country, according to </a:t>
            </a:r>
            <a:r>
              <a:rPr lang="en-US" sz="2800" i="1" dirty="0" smtClean="0"/>
              <a:t>US News &amp; World Report</a:t>
            </a:r>
          </a:p>
          <a:p>
            <a:pPr lvl="1"/>
            <a:r>
              <a:rPr lang="en-US" sz="2800" dirty="0" smtClean="0"/>
              <a:t>#4		Public Finance and Budgeting</a:t>
            </a:r>
          </a:p>
          <a:p>
            <a:pPr lvl="1"/>
            <a:r>
              <a:rPr lang="en-US" sz="2800" dirty="0" smtClean="0"/>
              <a:t>#12		City Management and Urban Policy</a:t>
            </a:r>
          </a:p>
          <a:p>
            <a:pPr lvl="1"/>
            <a:r>
              <a:rPr lang="en-US" sz="2800" dirty="0" smtClean="0"/>
              <a:t>#12		Nonprofit Management</a:t>
            </a:r>
          </a:p>
          <a:p>
            <a:pPr lvl="1"/>
            <a:r>
              <a:rPr lang="en-US" sz="2800" dirty="0" smtClean="0"/>
              <a:t>#24		Public Policy Analysis</a:t>
            </a:r>
          </a:p>
          <a:p>
            <a:pPr lvl="1"/>
            <a:r>
              <a:rPr lang="en-US" sz="2800" dirty="0" smtClean="0"/>
              <a:t>#26		Public Management/Administration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210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AYSPS Degree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Undergraduate, master’s and doctoral programs in:</a:t>
            </a:r>
          </a:p>
          <a:p>
            <a:pPr lvl="1"/>
            <a:r>
              <a:rPr lang="en-US" sz="2800" dirty="0" smtClean="0"/>
              <a:t>Criminal Justice</a:t>
            </a:r>
          </a:p>
          <a:p>
            <a:pPr lvl="1"/>
            <a:r>
              <a:rPr lang="en-US" sz="2800" dirty="0" smtClean="0"/>
              <a:t>Economics</a:t>
            </a:r>
          </a:p>
          <a:p>
            <a:pPr lvl="1"/>
            <a:r>
              <a:rPr lang="en-US" sz="2800" dirty="0" smtClean="0"/>
              <a:t>Public Administration</a:t>
            </a:r>
          </a:p>
          <a:p>
            <a:pPr lvl="1"/>
            <a:r>
              <a:rPr lang="en-US" sz="2800" dirty="0" smtClean="0"/>
              <a:t>Public Policy</a:t>
            </a:r>
          </a:p>
          <a:p>
            <a:pPr lvl="1"/>
            <a:r>
              <a:rPr lang="en-US" sz="2800" dirty="0" smtClean="0"/>
              <a:t>Social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183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Can PMAP and AYSPS Offer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Interns and Graduates</a:t>
            </a:r>
          </a:p>
          <a:p>
            <a:r>
              <a:rPr lang="en-US" sz="2800" dirty="0" smtClean="0"/>
              <a:t>Undergraduate and Graduate Degrees</a:t>
            </a:r>
          </a:p>
          <a:p>
            <a:r>
              <a:rPr lang="en-US" sz="2800" dirty="0" smtClean="0"/>
              <a:t>Research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1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PMAP Interns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1579"/>
            <a:ext cx="8596668" cy="4595854"/>
          </a:xfrm>
        </p:spPr>
        <p:txBody>
          <a:bodyPr>
            <a:noAutofit/>
          </a:bodyPr>
          <a:lstStyle/>
          <a:p>
            <a:r>
              <a:rPr lang="en-US" sz="2400" dirty="0" smtClean="0"/>
              <a:t>Public Management and Policy (PMAP) has </a:t>
            </a:r>
          </a:p>
          <a:p>
            <a:pPr lvl="1"/>
            <a:r>
              <a:rPr lang="en-US" sz="2400" dirty="0" smtClean="0"/>
              <a:t>135 students in the Master of Public Administration (MPA) program, </a:t>
            </a:r>
          </a:p>
          <a:p>
            <a:pPr lvl="1"/>
            <a:r>
              <a:rPr lang="en-US" sz="2400" dirty="0" smtClean="0"/>
              <a:t>45 in the Master of Public Policy (MPP) program, and </a:t>
            </a:r>
          </a:p>
          <a:p>
            <a:pPr lvl="1"/>
            <a:r>
              <a:rPr lang="en-US" sz="2400" dirty="0" smtClean="0"/>
              <a:t>250 in the Bachelor of Science in Public Policy (BSPP) program. </a:t>
            </a:r>
          </a:p>
          <a:p>
            <a:r>
              <a:rPr lang="en-US" sz="2400" dirty="0" smtClean="0"/>
              <a:t>All programs require internships </a:t>
            </a:r>
          </a:p>
          <a:p>
            <a:pPr lvl="1"/>
            <a:r>
              <a:rPr lang="en-US" sz="2400" dirty="0" smtClean="0"/>
              <a:t>MPA and MPP students </a:t>
            </a:r>
            <a:r>
              <a:rPr lang="en-US" sz="2400" dirty="0"/>
              <a:t>work at least </a:t>
            </a:r>
            <a:r>
              <a:rPr lang="en-US" sz="2400" dirty="0" smtClean="0"/>
              <a:t>300 hours</a:t>
            </a:r>
          </a:p>
          <a:p>
            <a:pPr lvl="1"/>
            <a:r>
              <a:rPr lang="en-US" sz="2400" dirty="0"/>
              <a:t>BSPP students work at least 200 hours</a:t>
            </a:r>
          </a:p>
          <a:p>
            <a:r>
              <a:rPr lang="en-US" sz="2400" dirty="0" smtClean="0"/>
              <a:t>Approximately one-third graduate annually and are looking for jobs.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6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Internships:</a:t>
            </a:r>
            <a:br>
              <a:rPr lang="en-US" dirty="0" smtClean="0"/>
            </a:br>
            <a:r>
              <a:rPr lang="en-US" dirty="0" smtClean="0"/>
              <a:t>What’s in It for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Internships are </a:t>
            </a:r>
            <a:r>
              <a:rPr lang="en-US" sz="2400" dirty="0" smtClean="0"/>
              <a:t>learning </a:t>
            </a:r>
            <a:r>
              <a:rPr lang="en-US" sz="2400" dirty="0"/>
              <a:t>experiences for </a:t>
            </a:r>
            <a:r>
              <a:rPr lang="en-US" sz="2400" dirty="0" smtClean="0"/>
              <a:t>students</a:t>
            </a:r>
          </a:p>
          <a:p>
            <a:pPr lvl="1"/>
            <a:r>
              <a:rPr lang="en-US" sz="2400" dirty="0" smtClean="0"/>
              <a:t>Our students have strong preferences for practical, hands-on knowledge</a:t>
            </a:r>
          </a:p>
          <a:p>
            <a:pPr lvl="1"/>
            <a:r>
              <a:rPr lang="en-US" sz="2400" dirty="0" smtClean="0"/>
              <a:t>Internship supervisors provide training</a:t>
            </a:r>
            <a:endParaRPr lang="en-US" sz="2400" dirty="0"/>
          </a:p>
          <a:p>
            <a:r>
              <a:rPr lang="en-US" sz="2400" dirty="0"/>
              <a:t>Paid internships attract higher-quality applicants</a:t>
            </a:r>
          </a:p>
          <a:p>
            <a:pPr lvl="1"/>
            <a:r>
              <a:rPr lang="en-US" sz="2400" dirty="0"/>
              <a:t>Many of our students cannot afford to work unpaid internship</a:t>
            </a:r>
          </a:p>
          <a:p>
            <a:r>
              <a:rPr lang="en-US" sz="2400" dirty="0" smtClean="0"/>
              <a:t>Many internships turn into jobs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57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PMAP Interns and Graduates: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What’s in It for </a:t>
            </a:r>
            <a:r>
              <a:rPr lang="en-US" dirty="0" smtClean="0"/>
              <a:t>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PMAP students are highly motivated to contribute to society</a:t>
            </a:r>
          </a:p>
          <a:p>
            <a:pPr marL="342900" lvl="1" indent="-342900"/>
            <a:r>
              <a:rPr lang="en-US" sz="2200" dirty="0"/>
              <a:t>Internships give you three months to observe their skills and work ethic before offering them a </a:t>
            </a:r>
            <a:r>
              <a:rPr lang="en-US" sz="2200" dirty="0" smtClean="0"/>
              <a:t>job</a:t>
            </a:r>
            <a:endParaRPr lang="en-US" sz="2400" dirty="0" smtClean="0"/>
          </a:p>
          <a:p>
            <a:r>
              <a:rPr lang="en-US" sz="2400" dirty="0" smtClean="0"/>
              <a:t>PMAP students learn </a:t>
            </a:r>
            <a:r>
              <a:rPr lang="en-US" sz="2400" dirty="0"/>
              <a:t>analytic </a:t>
            </a:r>
            <a:r>
              <a:rPr lang="en-US" sz="2400" dirty="0" smtClean="0"/>
              <a:t>and management skills that </a:t>
            </a:r>
          </a:p>
          <a:p>
            <a:pPr lvl="1"/>
            <a:r>
              <a:rPr lang="en-US" sz="2200" dirty="0"/>
              <a:t>Training in statistics, microeconomics, and policy analysis</a:t>
            </a:r>
          </a:p>
          <a:p>
            <a:pPr lvl="1"/>
            <a:r>
              <a:rPr lang="en-US" sz="2200" dirty="0"/>
              <a:t>Classes in management, leadership, and budgeting</a:t>
            </a:r>
          </a:p>
          <a:p>
            <a:pPr lvl="1"/>
            <a:r>
              <a:rPr lang="en-US" sz="2200" dirty="0" smtClean="0"/>
              <a:t>A deeper understanding of the role of elected officials and politics in the work of state government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07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Master of Public Administration:</a:t>
            </a:r>
            <a:br>
              <a:rPr lang="en-US" dirty="0" smtClean="0"/>
            </a:br>
            <a:r>
              <a:rPr lang="en-US" dirty="0" smtClean="0"/>
              <a:t>Core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Public </a:t>
            </a:r>
            <a:r>
              <a:rPr lang="en-US" sz="2800" dirty="0"/>
              <a:t>Service and Democracy </a:t>
            </a:r>
            <a:endParaRPr lang="en-US" sz="2800" dirty="0" smtClean="0"/>
          </a:p>
          <a:p>
            <a:r>
              <a:rPr lang="en-US" sz="2800" dirty="0"/>
              <a:t>Management Systems and Strategies</a:t>
            </a:r>
          </a:p>
          <a:p>
            <a:r>
              <a:rPr lang="en-US" sz="2800" dirty="0"/>
              <a:t>Leadership and Organizational Behavior</a:t>
            </a:r>
          </a:p>
          <a:p>
            <a:r>
              <a:rPr lang="en-US" sz="2800" dirty="0"/>
              <a:t>Public Budgeting and Finance</a:t>
            </a:r>
          </a:p>
          <a:p>
            <a:r>
              <a:rPr lang="en-US" sz="2800" dirty="0"/>
              <a:t>Law for Public Managers</a:t>
            </a:r>
          </a:p>
          <a:p>
            <a:r>
              <a:rPr lang="en-US" sz="2800" dirty="0" smtClean="0"/>
              <a:t>Applied </a:t>
            </a:r>
            <a:r>
              <a:rPr lang="en-US" sz="2800" dirty="0"/>
              <a:t>Research Methods and Statistics </a:t>
            </a:r>
            <a:r>
              <a:rPr lang="en-US" sz="2800" dirty="0" smtClean="0"/>
              <a:t>I &amp; II</a:t>
            </a:r>
            <a:endParaRPr lang="en-US" sz="2800" dirty="0"/>
          </a:p>
          <a:p>
            <a:r>
              <a:rPr lang="en-US" sz="2800" dirty="0" smtClean="0"/>
              <a:t>Microeconomics </a:t>
            </a:r>
            <a:r>
              <a:rPr lang="en-US" sz="2800" dirty="0"/>
              <a:t>for Public </a:t>
            </a:r>
            <a:r>
              <a:rPr lang="en-US" sz="2800" dirty="0" smtClean="0"/>
              <a:t>Policy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2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719721-3f2e-4037-a826-7fe00fbc2e3c">
      <Value>432</Value>
    </TaxCatchAll>
    <EffectiveDate xmlns="0726195c-4e5f-403b-b0e6-5bc4fc6a495f">2015-12-15T13:16:00+00:00</EffectiveDate>
    <Division xmlns="64719721-3f2e-4037-a826-7fe00fbc2e3c">Human Resources Administration</Division>
    <CategoryDoc xmlns="0726195c-4e5f-403b-b0e6-5bc4fc6a495f">None</CategoryDoc>
    <b814ba249d91463a8222dc7318a2e120 xmlns="64719721-3f2e-4037-a826-7fe00fbc2e3c">
      <Terms xmlns="http://schemas.microsoft.com/office/infopath/2007/PartnerControls">
        <TermInfo xmlns="http://schemas.microsoft.com/office/infopath/2007/PartnerControls">
          <TermName xmlns="http://schemas.microsoft.com/office/infopath/2007/PartnerControls">Announcements</TermName>
          <TermId xmlns="http://schemas.microsoft.com/office/infopath/2007/PartnerControls">6012da56-955a-4c8b-ba46-119d46f6b310</TermId>
        </TermInfo>
      </Terms>
    </b814ba249d91463a8222dc7318a2e120>
    <DocumentDescription xmlns="0726195c-4e5f-403b-b0e6-5bc4fc6a495f">A Powerpoint presentation supporting GSU's state partnership initiative</DocumentDescription>
    <TaxKeywordTaxHTField xmlns="64719721-3f2e-4037-a826-7fe00fbc2e3c">
      <Terms xmlns="http://schemas.microsoft.com/office/infopath/2007/PartnerControls"/>
    </TaxKeywordTaxHTField>
    <DisplayPriority xmlns="0726195c-4e5f-403b-b0e6-5bc4fc6a495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ASAssetContentType" ma:contentTypeID="0x010100B2029F26138C4BFDA158A626F91E876A00DD0BB0313D568F4C88398F64869700D5" ma:contentTypeVersion="66" ma:contentTypeDescription="This is used to create DOAS Asset Library" ma:contentTypeScope="" ma:versionID="7628bcf6eab5a29d15c60e345f0f36e0">
  <xsd:schema xmlns:xsd="http://www.w3.org/2001/XMLSchema" xmlns:xs="http://www.w3.org/2001/XMLSchema" xmlns:p="http://schemas.microsoft.com/office/2006/metadata/properties" xmlns:ns2="0726195c-4e5f-403b-b0e6-5bc4fc6a495f" xmlns:ns3="64719721-3f2e-4037-a826-7fe00fbc2e3c" targetNamespace="http://schemas.microsoft.com/office/2006/metadata/properties" ma:root="true" ma:fieldsID="9f4748f1dcecb71beffc1b6a22021f29" ns2:_="" ns3:_="">
    <xsd:import namespace="0726195c-4e5f-403b-b0e6-5bc4fc6a495f"/>
    <xsd:import namespace="64719721-3f2e-4037-a826-7fe00fbc2e3c"/>
    <xsd:element name="properties">
      <xsd:complexType>
        <xsd:sequence>
          <xsd:element name="documentManagement">
            <xsd:complexType>
              <xsd:all>
                <xsd:element ref="ns2:CategoryDoc" minOccurs="0"/>
                <xsd:element ref="ns2:EffectiveDate"/>
                <xsd:element ref="ns2:DocumentDescription"/>
                <xsd:element ref="ns2:DisplayPriority" minOccurs="0"/>
                <xsd:element ref="ns3:b814ba249d91463a8222dc7318a2e120" minOccurs="0"/>
                <xsd:element ref="ns3:TaxCatchAll" minOccurs="0"/>
                <xsd:element ref="ns3:TaxCatchAllLabel" minOccurs="0"/>
                <xsd:element ref="ns3:TaxKeywordTaxHTField" minOccurs="0"/>
                <xsd:element ref="ns3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6195c-4e5f-403b-b0e6-5bc4fc6a495f" elementFormDefault="qualified">
    <xsd:import namespace="http://schemas.microsoft.com/office/2006/documentManagement/types"/>
    <xsd:import namespace="http://schemas.microsoft.com/office/infopath/2007/PartnerControls"/>
    <xsd:element name="CategoryDoc" ma:index="8" nillable="true" ma:displayName="Document Category" ma:default="None" ma:description="" ma:format="Dropdown" ma:internalName="CategoryDoc">
      <xsd:simpleType>
        <xsd:restriction base="dms:Choice">
          <xsd:enumeration value="None"/>
        </xsd:restriction>
      </xsd:simpleType>
    </xsd:element>
    <xsd:element name="EffectiveDate" ma:index="9" ma:displayName="Effective Date" ma:default="[today]" ma:description="" ma:format="DateTime" ma:internalName="EffectiveDate">
      <xsd:simpleType>
        <xsd:restriction base="dms:DateTime"/>
      </xsd:simpleType>
    </xsd:element>
    <xsd:element name="DocumentDescription" ma:index="10" ma:displayName="Document Description" ma:description="Note" ma:internalName="DocumentDescription">
      <xsd:simpleType>
        <xsd:restriction base="dms:Note">
          <xsd:maxLength value="255"/>
        </xsd:restriction>
      </xsd:simpleType>
    </xsd:element>
    <xsd:element name="DisplayPriority" ma:index="11" nillable="true" ma:displayName="Display Priority" ma:internalName="DisplayPriority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19721-3f2e-4037-a826-7fe00fbc2e3c" elementFormDefault="qualified">
    <xsd:import namespace="http://schemas.microsoft.com/office/2006/documentManagement/types"/>
    <xsd:import namespace="http://schemas.microsoft.com/office/infopath/2007/PartnerControls"/>
    <xsd:element name="b814ba249d91463a8222dc7318a2e120" ma:index="12" ma:taxonomy="true" ma:internalName="b814ba249d91463a8222dc7318a2e120" ma:taxonomyFieldName="BusinessServices" ma:displayName="Business Services" ma:default="" ma:fieldId="{b814ba24-9d91-463a-8222-dc7318a2e120}" ma:sspId="24303319-78b4-4866-9de0-bde40737f1d8" ma:termSetId="c54f94ba-c49d-48e8-b789-4a89780f2686" ma:anchorId="3e0b3416-4f48-409d-9643-5ee8099d9f4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c085d1ce-44a5-47b0-af7a-48aa3d02d715}" ma:internalName="TaxCatchAll" ma:showField="CatchAllData" ma:web="0726195c-4e5f-403b-b0e6-5bc4fc6a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c085d1ce-44a5-47b0-af7a-48aa3d02d715}" ma:internalName="TaxCatchAllLabel" ma:readOnly="true" ma:showField="CatchAllDataLabel" ma:web="0726195c-4e5f-403b-b0e6-5bc4fc6a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ivision" ma:index="18" nillable="true" ma:displayName="Division" ma:description="" ma:internalName="Divi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24303319-78b4-4866-9de0-bde40737f1d8" ContentTypeId="0x010100B2029F26138C4BFDA158A626F91E876A" PreviousValue="false"/>
</file>

<file path=customXml/itemProps1.xml><?xml version="1.0" encoding="utf-8"?>
<ds:datastoreItem xmlns:ds="http://schemas.openxmlformats.org/officeDocument/2006/customXml" ds:itemID="{9B3196BE-582D-4234-8D7B-C40391319368}"/>
</file>

<file path=customXml/itemProps2.xml><?xml version="1.0" encoding="utf-8"?>
<ds:datastoreItem xmlns:ds="http://schemas.openxmlformats.org/officeDocument/2006/customXml" ds:itemID="{3BF790B2-5511-4AB3-9166-D2961BEC5C09}"/>
</file>

<file path=customXml/itemProps3.xml><?xml version="1.0" encoding="utf-8"?>
<ds:datastoreItem xmlns:ds="http://schemas.openxmlformats.org/officeDocument/2006/customXml" ds:itemID="{0D4413B8-32BF-423F-BA27-92BC3A07B65E}"/>
</file>

<file path=customXml/itemProps4.xml><?xml version="1.0" encoding="utf-8"?>
<ds:datastoreItem xmlns:ds="http://schemas.openxmlformats.org/officeDocument/2006/customXml" ds:itemID="{98F8A448-D7B4-4B94-A5D3-240C2A23BAA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1644</TotalTime>
  <Words>946</Words>
  <Application>Microsoft Office PowerPoint</Application>
  <PresentationFormat>Widescreen</PresentationFormat>
  <Paragraphs>145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Wingdings</vt:lpstr>
      <vt:lpstr>Wingdings 3</vt:lpstr>
      <vt:lpstr>Facet</vt:lpstr>
      <vt:lpstr>How Can We Help?</vt:lpstr>
      <vt:lpstr>Georgia State University</vt:lpstr>
      <vt:lpstr>Andrew Young School of Policy Studies A Top School in Walking Distance of Your Office</vt:lpstr>
      <vt:lpstr>AYSPS Degree Programs</vt:lpstr>
      <vt:lpstr>What Can PMAP and AYSPS Offer You?</vt:lpstr>
      <vt:lpstr>PMAP Interns</vt:lpstr>
      <vt:lpstr>Internships: What’s in It for Them?</vt:lpstr>
      <vt:lpstr>PMAP Interns and Graduates: What’s in It for You?</vt:lpstr>
      <vt:lpstr>Master of Public Administration: Core Curriculum</vt:lpstr>
      <vt:lpstr>Core Skills</vt:lpstr>
      <vt:lpstr>Core Knowledge </vt:lpstr>
      <vt:lpstr>Core Knowledge and Skills </vt:lpstr>
      <vt:lpstr>AYSPS Career Services Office</vt:lpstr>
      <vt:lpstr>Should You or Someone in Your Office Get an MPA or MPP Degree?</vt:lpstr>
      <vt:lpstr>The MPA and MPP are designed  for working professionals</vt:lpstr>
      <vt:lpstr>Master of Public Administration: Concentrations</vt:lpstr>
      <vt:lpstr>Executive Education: Leadership</vt:lpstr>
      <vt:lpstr>Certificate in Public Financial Management “Public Sector CFO School”</vt:lpstr>
      <vt:lpstr>Are State and Local Governments  Growing Too Fast? Share of Total Workforce Employed by SLGs</vt:lpstr>
      <vt:lpstr>Is SLG Pay Growing Too Fast? Average Pay in Nominal Dollars</vt:lpstr>
      <vt:lpstr>Is SLG Pay Growing Too Fast? Average Pay in Constant Dollars</vt:lpstr>
      <vt:lpstr>Is SLG Pay Too High in Georgia? SLG Pay as a Percentage of Private Sector Pay </vt:lpstr>
      <vt:lpstr>SLG Employees are More Educated: Percentage with Bachelor’s Degrees</vt:lpstr>
      <vt:lpstr>SLG Employees are More Educated: Percentage with Graduate Degrees</vt:lpstr>
      <vt:lpstr>SLG Employees are More Experienced:  Mean Age of Workforce </vt:lpstr>
      <vt:lpstr>SLG Pay as a Percent of Private Sector Pay High School and College Graduates</vt:lpstr>
      <vt:lpstr>SLG Pay as a Percent of Private Sector Pay for Comparable Whites </vt:lpstr>
      <vt:lpstr>SLG Pay as Percent of Private Sector Pay for Comparable Blacks</vt:lpstr>
    </vt:vector>
  </TitlesOfParts>
  <Company>GSU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GSU partnership presentation at HR Community Meeting</dc:title>
  <dc:creator>Gregory B. Lewis</dc:creator>
  <cp:keywords/>
  <cp:lastModifiedBy>Rollins, Deborah</cp:lastModifiedBy>
  <cp:revision>29</cp:revision>
  <dcterms:created xsi:type="dcterms:W3CDTF">2015-12-08T21:28:38Z</dcterms:created>
  <dcterms:modified xsi:type="dcterms:W3CDTF">2015-12-15T13:15:36Z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0x010100B2029F26138C4BFDA158A626F91E876A00DD0BB0313D568F4C88398F64869700D5</vt:lpwstr>
  </property>
  <property fmtid="{D5CDD505-2E9C-101B-9397-08002B2CF9AE}" pid="3" name="TaxKeyword">
    <vt:lpwstr/>
  </property>
  <property fmtid="{D5CDD505-2E9C-101B-9397-08002B2CF9AE}" pid="4" name="BusinessServices">
    <vt:lpwstr>432;#Announcements|6012da56-955a-4c8b-ba46-119d46f6b310</vt:lpwstr>
  </property>
</Properties>
</file>